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42" r:id="rId2"/>
    <p:sldId id="335" r:id="rId3"/>
    <p:sldId id="358" r:id="rId4"/>
    <p:sldId id="347" r:id="rId5"/>
    <p:sldId id="343" r:id="rId6"/>
    <p:sldId id="344" r:id="rId7"/>
    <p:sldId id="345" r:id="rId8"/>
    <p:sldId id="348" r:id="rId9"/>
    <p:sldId id="349" r:id="rId10"/>
    <p:sldId id="350" r:id="rId11"/>
    <p:sldId id="351" r:id="rId12"/>
    <p:sldId id="352" r:id="rId13"/>
    <p:sldId id="353" r:id="rId14"/>
    <p:sldId id="356" r:id="rId15"/>
    <p:sldId id="357" r:id="rId16"/>
    <p:sldId id="354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7367" y="5245810"/>
            <a:ext cx="21569265" cy="1323861"/>
          </a:xfrm>
        </p:spPr>
        <p:txBody>
          <a:bodyPr/>
          <a:lstStyle/>
          <a:p>
            <a:r>
              <a:rPr lang="en-US" dirty="0"/>
              <a:t>John Bieda</a:t>
            </a:r>
            <a:r>
              <a:rPr lang="en-US" baseline="30000" dirty="0"/>
              <a:t>1</a:t>
            </a:r>
            <a:r>
              <a:rPr lang="en-US" dirty="0"/>
              <a:t>, Jason Gargrave</a:t>
            </a:r>
            <a:r>
              <a:rPr lang="en-US" baseline="30000" dirty="0"/>
              <a:t>1</a:t>
            </a:r>
            <a:r>
              <a:rPr lang="en-US" dirty="0"/>
              <a:t>, Michael Damiani</a:t>
            </a:r>
            <a:r>
              <a:rPr lang="en-US" baseline="30000" dirty="0"/>
              <a:t>1</a:t>
            </a:r>
            <a:r>
              <a:rPr lang="en-US" dirty="0"/>
              <a:t>, </a:t>
            </a:r>
          </a:p>
          <a:p>
            <a:r>
              <a:rPr lang="en-US" dirty="0"/>
              <a:t>Kasey Marlowe</a:t>
            </a:r>
            <a:r>
              <a:rPr lang="en-US" baseline="30000" dirty="0"/>
              <a:t>2</a:t>
            </a:r>
            <a:r>
              <a:rPr lang="en-US" dirty="0"/>
              <a:t>, Sean McGuinness</a:t>
            </a:r>
            <a:r>
              <a:rPr lang="en-US" baseline="30000" dirty="0"/>
              <a:t>2</a:t>
            </a:r>
            <a:r>
              <a:rPr lang="en-US" dirty="0"/>
              <a:t>, (</a:t>
            </a:r>
            <a:r>
              <a:rPr lang="en-US" baseline="30000" dirty="0"/>
              <a:t>1</a:t>
            </a:r>
            <a:r>
              <a:rPr lang="en-US" dirty="0"/>
              <a:t>US Army</a:t>
            </a:r>
          </a:p>
          <a:p>
            <a:r>
              <a:rPr lang="en-US" dirty="0"/>
              <a:t>DEVCOM GVSC, </a:t>
            </a:r>
            <a:r>
              <a:rPr lang="en-US" baseline="30000" dirty="0"/>
              <a:t>2</a:t>
            </a:r>
            <a:r>
              <a:rPr lang="en-US" dirty="0"/>
              <a:t>Deloitte)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07367" y="2045492"/>
            <a:ext cx="21569265" cy="1857155"/>
          </a:xfrm>
        </p:spPr>
        <p:txBody>
          <a:bodyPr/>
          <a:lstStyle/>
          <a:p>
            <a:r>
              <a:rPr lang="en-US" sz="6000" dirty="0"/>
              <a:t>Efficient Integrated Reliability and Maintainability Process Development and Implementation within the DE Environment as Part of the Army Transformation Initiative</a:t>
            </a:r>
            <a:endParaRPr lang="en-US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9C95F99-1D65-87D4-0EF5-ED7870F9CA50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 2026-370</a:t>
            </a:r>
          </a:p>
        </p:txBody>
      </p:sp>
    </p:spTree>
    <p:extLst>
      <p:ext uri="{BB962C8B-B14F-4D97-AF65-F5344CB8AC3E}">
        <p14:creationId xmlns:p14="http://schemas.microsoft.com/office/powerpoint/2010/main" val="123760649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454E3-38DB-04AD-D300-0741D3AA3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202BB8-131D-D9E1-41E7-2FF500BBA2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4915" y="291464"/>
            <a:ext cx="13127502" cy="185715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Integrated Design for Reliability Tasks –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DFMEA to Reliability Model Output Profile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A44B59-E1EC-B995-D0E8-18462DB38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362" y="4627984"/>
            <a:ext cx="11651079" cy="7867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E3BED8-0F13-0796-8E3B-0DFA0AC33CE5}"/>
              </a:ext>
            </a:extLst>
          </p:cNvPr>
          <p:cNvSpPr txBox="1"/>
          <p:nvPr/>
        </p:nvSpPr>
        <p:spPr>
          <a:xfrm>
            <a:off x="279918" y="1929499"/>
            <a:ext cx="2297196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200" b="1" i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relationship </a:t>
            </a:r>
            <a:r>
              <a:rPr lang="en-US" sz="32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established between the current design risk assessment results (DFMEA) to the projected reliability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This profile is used to help track and monitor how a system’s design risk changes (as a function of corrective action - design modification) and its direct impact to projected system reliability during each phase of the product’s design development cycle. The goal is to observe a sufficient reduction in total design risk and a resulting increase in projected design reliability as the system design matures. </a:t>
            </a:r>
          </a:p>
        </p:txBody>
      </p:sp>
    </p:spTree>
    <p:extLst>
      <p:ext uri="{BB962C8B-B14F-4D97-AF65-F5344CB8AC3E}">
        <p14:creationId xmlns:p14="http://schemas.microsoft.com/office/powerpoint/2010/main" val="182275481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C737B-B4A5-7162-2249-A10932374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F13EEB-AC5A-F798-381B-BA58755EBC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2983" y="294914"/>
            <a:ext cx="14496661" cy="185715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Integrated Design for Reliability Task Modeling in the DE Environment</a:t>
            </a:r>
          </a:p>
          <a:p>
            <a:endParaRPr lang="en-US" sz="4400" dirty="0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F45956C3-38D2-0DD1-12B3-25B164377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253" y="1959431"/>
            <a:ext cx="20253494" cy="1089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85754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ADD0E-3BEA-51F8-25D3-CF1092A76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5B79F4-53C2-A9E5-564C-42F6CD462E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Integrated Design for Reliability Tasks –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DFMEA Modeling in the DE Environment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9931F169-0CD2-B154-59CC-9C71DDDEA8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178" y="3271244"/>
            <a:ext cx="12477140" cy="885192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ACFAFBC-294F-C153-2978-C377A6DBE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5532" y="2269568"/>
            <a:ext cx="11341656" cy="828194"/>
          </a:xfrm>
          <a:prstGeom prst="rect">
            <a:avLst/>
          </a:prstGeom>
        </p:spPr>
      </p:pic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2D2A4F88-3D0F-6C2D-4FB6-51520652AE06}"/>
              </a:ext>
            </a:extLst>
          </p:cNvPr>
          <p:cNvSpPr txBox="1">
            <a:spLocks/>
          </p:cNvSpPr>
          <p:nvPr/>
        </p:nvSpPr>
        <p:spPr>
          <a:xfrm>
            <a:off x="1589315" y="1931899"/>
            <a:ext cx="7615560" cy="7585325"/>
          </a:xfrm>
          <a:prstGeom prst="rect">
            <a:avLst/>
          </a:prstGeom>
        </p:spPr>
        <p:txBody>
          <a:bodyPr/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18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38576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68580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5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02870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137160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The DFMEA Model focuses on functional analysis and assessing the Risk Priority Number (RPN) of each potential failure. This model includes:</a:t>
            </a:r>
          </a:p>
          <a:p>
            <a:pPr lvl="1"/>
            <a:r>
              <a:rPr lang="en-US" sz="2800" dirty="0"/>
              <a:t>Subsystem functions to be analyzed</a:t>
            </a:r>
          </a:p>
          <a:p>
            <a:pPr lvl="1"/>
            <a:r>
              <a:rPr lang="en-US" sz="2800" dirty="0"/>
              <a:t>Functional failure modes for each function</a:t>
            </a:r>
          </a:p>
          <a:p>
            <a:pPr lvl="2"/>
            <a:r>
              <a:rPr lang="en-US" sz="2800" dirty="0"/>
              <a:t>Effects of the failure</a:t>
            </a:r>
          </a:p>
          <a:p>
            <a:pPr lvl="2"/>
            <a:r>
              <a:rPr lang="en-US" sz="2800" b="1" dirty="0"/>
              <a:t>Severity </a:t>
            </a:r>
            <a:r>
              <a:rPr lang="en-US" sz="2800" dirty="0"/>
              <a:t>rating</a:t>
            </a:r>
            <a:r>
              <a:rPr lang="en-US" sz="2800" b="1" dirty="0"/>
              <a:t> </a:t>
            </a:r>
            <a:r>
              <a:rPr lang="en-US" sz="2800" dirty="0"/>
              <a:t>(e.g. SA, EFF, NEFF)</a:t>
            </a:r>
          </a:p>
          <a:p>
            <a:pPr lvl="2"/>
            <a:r>
              <a:rPr lang="en-US" sz="2800" dirty="0"/>
              <a:t>Linked FDSC example (used to calculate Severity)</a:t>
            </a:r>
          </a:p>
          <a:p>
            <a:pPr lvl="1"/>
            <a:r>
              <a:rPr lang="en-US" sz="2800" dirty="0"/>
              <a:t>RPN Analysis elements calculate the RPN for each unique functional failure mode and failure mechanism (from component model) that could cause the failure</a:t>
            </a:r>
          </a:p>
          <a:p>
            <a:pPr lvl="2"/>
            <a:r>
              <a:rPr lang="en-US" sz="2800" dirty="0"/>
              <a:t>Component model elements establish </a:t>
            </a:r>
            <a:r>
              <a:rPr lang="en-US" sz="2800" b="1" dirty="0"/>
              <a:t>Occurrence </a:t>
            </a:r>
            <a:r>
              <a:rPr lang="en-US" sz="2800" dirty="0"/>
              <a:t>rating</a:t>
            </a:r>
            <a:r>
              <a:rPr lang="en-US" sz="2800" b="1" dirty="0"/>
              <a:t> </a:t>
            </a:r>
            <a:r>
              <a:rPr lang="en-US" sz="2800" dirty="0"/>
              <a:t>(based on failure rate) and </a:t>
            </a:r>
            <a:r>
              <a:rPr lang="en-US" sz="2800" b="1" dirty="0"/>
              <a:t>Detection </a:t>
            </a:r>
            <a:r>
              <a:rPr lang="en-US" sz="2800" dirty="0"/>
              <a:t>rating (based on detection analysis algorithm)</a:t>
            </a:r>
          </a:p>
          <a:p>
            <a:r>
              <a:rPr lang="en-US" sz="2800" b="1" dirty="0"/>
              <a:t>RPN = Severity * Occurrence * Detection</a:t>
            </a:r>
          </a:p>
          <a:p>
            <a:pPr lvl="1"/>
            <a:r>
              <a:rPr lang="en-US" sz="2800" dirty="0"/>
              <a:t>Each input is rated 1-5 (1 = minimal risk, 5 = max risk)</a:t>
            </a:r>
          </a:p>
          <a:p>
            <a:pPr lvl="1"/>
            <a:r>
              <a:rPr lang="en-US" sz="2800" dirty="0"/>
              <a:t>Max RPN =  5*5*5 = 125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7266750-9BBC-A56A-6D6B-5942D1A3F3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3992" y="12296650"/>
            <a:ext cx="13717902" cy="63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6835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1B301-C262-EF3F-7FAF-B93F54BAC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5632ED-C715-7101-161B-5870887FB6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5542" y="179122"/>
            <a:ext cx="14720597" cy="185715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Integrated Design for Reliability Tasks –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DFMEA and Component Reliability Modeling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 the DE Environment</a:t>
            </a:r>
          </a:p>
          <a:p>
            <a:endParaRPr lang="en-US" dirty="0"/>
          </a:p>
        </p:txBody>
      </p:sp>
      <p:pic>
        <p:nvPicPr>
          <p:cNvPr id="6" name="Content Placeholder 6" descr="Diagram&#10;&#10;Description automatically generated">
            <a:extLst>
              <a:ext uri="{FF2B5EF4-FFF2-40B4-BE49-F238E27FC236}">
                <a16:creationId xmlns:a16="http://schemas.microsoft.com/office/drawing/2014/main" id="{72EC729B-0C77-C25D-B4D5-FD5CE49DA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4196" y="2630104"/>
            <a:ext cx="7520474" cy="102082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F4F213-0F2E-AB9F-299D-E22599B98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0119" y="2036277"/>
            <a:ext cx="8148627" cy="593827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DC313A6D-CC60-9BF6-E61E-F06FF6B511D3}"/>
              </a:ext>
            </a:extLst>
          </p:cNvPr>
          <p:cNvSpPr txBox="1">
            <a:spLocks/>
          </p:cNvSpPr>
          <p:nvPr/>
        </p:nvSpPr>
        <p:spPr>
          <a:xfrm>
            <a:off x="1960098" y="2630104"/>
            <a:ext cx="7520474" cy="3588544"/>
          </a:xfrm>
          <a:prstGeom prst="rect">
            <a:avLst/>
          </a:prstGeom>
        </p:spPr>
        <p:txBody>
          <a:bodyPr anchor="t"/>
          <a:lstStyle>
            <a:lvl1pPr marL="227013" indent="-22701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i="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0260" indent="-17026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The Reliability Component Model focus on physical component analysis to feed into the DFMEA process. This model includes:</a:t>
            </a:r>
          </a:p>
          <a:p>
            <a:pPr marL="557213" lvl="1" indent="-214313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Reliability Analysis for each individual component</a:t>
            </a:r>
          </a:p>
          <a:p>
            <a:pPr marL="857250" lvl="2" indent="-17145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Causes of failure</a:t>
            </a:r>
          </a:p>
          <a:p>
            <a:pPr marL="857250" lvl="2" indent="-17145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Failure mechanisms &amp; proposed mitigations</a:t>
            </a:r>
          </a:p>
          <a:p>
            <a:pPr marL="1200150" lvl="3" indent="-17145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Design controls</a:t>
            </a:r>
          </a:p>
          <a:p>
            <a:pPr marL="1200150" lvl="3" indent="-17145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Detection controls </a:t>
            </a:r>
          </a:p>
          <a:p>
            <a:pPr marL="857250" lvl="2" indent="-17145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Calculated metrics by severity (total, SA, and EFF)</a:t>
            </a:r>
          </a:p>
          <a:p>
            <a:pPr marL="1200150" lvl="3" indent="-17145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Failure rate</a:t>
            </a:r>
          </a:p>
          <a:p>
            <a:pPr marL="1200150" lvl="3" indent="-17145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Reliability</a:t>
            </a:r>
          </a:p>
          <a:p>
            <a:pPr marL="857250" lvl="2" indent="-17145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Allocated reliability targets</a:t>
            </a:r>
          </a:p>
          <a:p>
            <a:pPr marL="557213" lvl="1" indent="-214313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Mission parameters</a:t>
            </a:r>
          </a:p>
          <a:p>
            <a:pPr marL="857250" lvl="2" indent="-17145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Mission time</a:t>
            </a:r>
          </a:p>
          <a:p>
            <a:pPr marL="857250" lvl="2" indent="-171450" defTabSz="685800"/>
            <a:r>
              <a:rPr lang="en-US" sz="2800" dirty="0">
                <a:solidFill>
                  <a:srgbClr val="000000"/>
                </a:solidFill>
                <a:latin typeface="Arial"/>
              </a:rPr>
              <a:t>Operating time by part</a:t>
            </a:r>
          </a:p>
          <a:p>
            <a:pPr marL="557213" lvl="1" indent="-214313" defTabSz="685800"/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marL="557213" lvl="1" indent="-214313" defTabSz="685800"/>
            <a:endParaRPr lang="en-US" sz="135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786A4A-F741-68C6-B4B6-FE933D2CC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537" y="11922319"/>
            <a:ext cx="11721582" cy="73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959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3A66A-0ACD-D16C-3E16-BE664EE42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0508AC-AE53-FCF9-15DF-21AF354083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253" y="201609"/>
            <a:ext cx="14813902" cy="185715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Integrated Design for Reliability Tasks –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DFMEA to Component Reliability Modeling Integration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 the DE Environment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7C1DBF-7CF4-9A17-E3F8-8382151D1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7047" y="1870458"/>
            <a:ext cx="8735222" cy="6378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649F78-426C-8A99-BFB7-D40E8AB00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4216" y="2508324"/>
            <a:ext cx="21068053" cy="1011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112995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31AEE-9F5B-5AB0-3B7D-1AC3CCDC8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B29A24-7589-AE94-CD51-E6627A7B4E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6253" y="201609"/>
            <a:ext cx="14813902" cy="185715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Integrated Design for Reliability Tasks – </a:t>
            </a:r>
            <a:r>
              <a:rPr kumimoji="0" lang="en-US" sz="40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DFMEA Summary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1200" dirty="0">
                <a:solidFill>
                  <a:prstClr val="black"/>
                </a:solidFill>
                <a:ea typeface="+mn-ea"/>
              </a:rPr>
              <a:t>(</a:t>
            </a:r>
            <a:r>
              <a:rPr lang="en-US" sz="3600" i="1" kern="1200" dirty="0">
                <a:solidFill>
                  <a:prstClr val="black"/>
                </a:solidFill>
                <a:ea typeface="+mn-ea"/>
              </a:rPr>
              <a:t>example with notional data, not XM30 data</a:t>
            </a:r>
            <a:r>
              <a:rPr lang="en-US" sz="4000" kern="1200" dirty="0">
                <a:solidFill>
                  <a:prstClr val="black"/>
                </a:solidFill>
                <a:ea typeface="+mn-ea"/>
              </a:rPr>
              <a:t>)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728FF6-49BA-A522-12AF-845F745BB79D}"/>
              </a:ext>
            </a:extLst>
          </p:cNvPr>
          <p:cNvSpPr txBox="1"/>
          <p:nvPr/>
        </p:nvSpPr>
        <p:spPr>
          <a:xfrm>
            <a:off x="1620416" y="1924415"/>
            <a:ext cx="22558310" cy="523220"/>
          </a:xfrm>
          <a:prstGeom prst="rect">
            <a:avLst/>
          </a:prstGeom>
        </p:spPr>
        <p:txBody>
          <a:bodyPr vert="horz" wrap="square" lIns="45720" tIns="45720" rIns="45720" bIns="45720" rtlCol="0" anchor="ctr" anchorCtr="0">
            <a:spAutoFit/>
          </a:bodyPr>
          <a:lstStyle/>
          <a:p>
            <a:pPr algn="l" defTabSz="914400" hangingPunct="1"/>
            <a:r>
              <a:rPr lang="en-US" sz="1600" kern="12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800" b="1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Utilization of Power BI dashboards to facilitate a summary of the DFR results - current design risk and associated reliability</a:t>
            </a: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8DBDB886-36DD-D6FE-1FE1-1CC89564A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121" y="2836506"/>
            <a:ext cx="17756827" cy="9965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758932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DA173-F6E5-6946-7605-9678B819A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8ECB40-C3A7-A07E-51C7-44AD184D4E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0873" y="558245"/>
            <a:ext cx="14986605" cy="185715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Integrated R&amp;M Development Tasks – Overall Summary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CF3AC8-F164-8104-0CE8-699CDB9B4DDE}"/>
              </a:ext>
            </a:extLst>
          </p:cNvPr>
          <p:cNvSpPr/>
          <p:nvPr/>
        </p:nvSpPr>
        <p:spPr>
          <a:xfrm>
            <a:off x="-362983" y="2415400"/>
            <a:ext cx="76408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endParaRPr lang="en-US" sz="1600" b="1" u="sng" dirty="0">
              <a:latin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sz="1600" b="1" u="sng" dirty="0">
              <a:latin typeface="Times New Roman" panose="02020603050405020304" pitchFamily="18" charset="0"/>
            </a:endParaRPr>
          </a:p>
          <a:p>
            <a:r>
              <a:rPr lang="en-US" sz="40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Efficiency Benefits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7CDCAD1-5460-F2B7-F3C9-6DB6CEF404ED}"/>
              </a:ext>
            </a:extLst>
          </p:cNvPr>
          <p:cNvSpPr/>
          <p:nvPr/>
        </p:nvSpPr>
        <p:spPr>
          <a:xfrm>
            <a:off x="520873" y="3015565"/>
            <a:ext cx="22898963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l">
              <a:buFont typeface="+mj-lt"/>
              <a:buAutoNum type="arabicPeriod"/>
            </a:pPr>
            <a:endParaRPr lang="en-US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indent="-742950" algn="l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Developed a comprehensive, integrated, and systemic design for reliability and maintainability process during the design phase.</a:t>
            </a:r>
          </a:p>
          <a:p>
            <a:pPr marL="742950" indent="-742950" algn="l">
              <a:buFont typeface="+mj-lt"/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Defined the direct relationship between design risk and reliability.</a:t>
            </a:r>
          </a:p>
          <a:p>
            <a:pPr marL="742950" indent="-742950" algn="l">
              <a:buFont typeface="+mj-lt"/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Developed approach to efficiently execute integrated risk assessment and reliability modeling within a DE and AI supported environment.</a:t>
            </a:r>
          </a:p>
          <a:p>
            <a:pPr marL="742950" indent="-742950" algn="l">
              <a:buFont typeface="+mj-lt"/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Provided ability to strategically focus effort on the mitigation of high-risk failure modes/mechanisms.</a:t>
            </a:r>
          </a:p>
          <a:p>
            <a:pPr marL="742950" indent="-742950" algn="l">
              <a:buFont typeface="+mj-lt"/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Leveraged Power BI dashboards to summarize findings and facilitate R&amp;M decision-making.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63125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9811B9-627A-7F28-4108-2051B5835B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98228" y="4866915"/>
            <a:ext cx="13127502" cy="1857155"/>
          </a:xfrm>
        </p:spPr>
        <p:txBody>
          <a:bodyPr/>
          <a:lstStyle/>
          <a:p>
            <a:r>
              <a:rPr lang="en-US" sz="6000" dirty="0"/>
              <a:t>Introductory Remarks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71219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FF628-2BBE-2BE2-C6F0-E2711519C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3C33E60-4701-273C-22AF-90AC993E0092}"/>
              </a:ext>
            </a:extLst>
          </p:cNvPr>
          <p:cNvSpPr txBox="1"/>
          <p:nvPr/>
        </p:nvSpPr>
        <p:spPr>
          <a:xfrm>
            <a:off x="1020148" y="4057830"/>
            <a:ext cx="23363852" cy="34778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sz="4400" dirty="0">
                <a:latin typeface="Times New Roman" panose="02020603050405020304" pitchFamily="18" charset="0"/>
              </a:rPr>
              <a:t>To provide an </a:t>
            </a:r>
            <a:r>
              <a:rPr lang="en-US" sz="4400" b="1" i="1" dirty="0">
                <a:solidFill>
                  <a:schemeClr val="accent1"/>
                </a:solidFill>
                <a:latin typeface="Times New Roman" panose="02020603050405020304" pitchFamily="18" charset="0"/>
              </a:rPr>
              <a:t>efficiently structured and integrated R&amp;M process </a:t>
            </a:r>
            <a:r>
              <a:rPr lang="en-US" sz="4400" dirty="0">
                <a:latin typeface="Times New Roman" panose="02020603050405020304" pitchFamily="18" charset="0"/>
              </a:rPr>
              <a:t>that would significantly facilitate the </a:t>
            </a:r>
            <a:r>
              <a:rPr lang="en-US" sz="4400" b="1" i="1" dirty="0">
                <a:solidFill>
                  <a:schemeClr val="accent1"/>
                </a:solidFill>
                <a:latin typeface="Times New Roman" panose="02020603050405020304" pitchFamily="18" charset="0"/>
              </a:rPr>
              <a:t>successful implementation of key R&amp;M tasks within a Digital Engineering (DE) environment</a:t>
            </a:r>
            <a:r>
              <a:rPr lang="en-US" sz="4400" dirty="0">
                <a:solidFill>
                  <a:schemeClr val="accent1"/>
                </a:solidFill>
                <a:latin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</a:rPr>
              <a:t>during the product design development process as part of the Army Transformation Initiative. These tasks should be developed to </a:t>
            </a:r>
            <a:r>
              <a:rPr lang="en-US" sz="4400" b="1" i="1" dirty="0">
                <a:solidFill>
                  <a:schemeClr val="accent1"/>
                </a:solidFill>
                <a:latin typeface="Times New Roman" panose="02020603050405020304" pitchFamily="18" charset="0"/>
              </a:rPr>
              <a:t>link key output deliverables to influence execution and help address the relationship between a system’s design risk and its R&amp;M model demonstration</a:t>
            </a:r>
            <a:r>
              <a:rPr lang="en-US" sz="4400" dirty="0"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30E88B54-BF38-2455-2F82-889B0D1EBE69}"/>
              </a:ext>
            </a:extLst>
          </p:cNvPr>
          <p:cNvSpPr txBox="1">
            <a:spLocks/>
          </p:cNvSpPr>
          <p:nvPr/>
        </p:nvSpPr>
        <p:spPr>
          <a:xfrm>
            <a:off x="877079" y="452334"/>
            <a:ext cx="22337486" cy="1857155"/>
          </a:xfrm>
          <a:prstGeom prst="rect">
            <a:avLst/>
          </a:prstGeom>
        </p:spPr>
        <p:txBody>
          <a:bodyPr l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4800" dirty="0"/>
              <a:t>Primary Objective</a:t>
            </a:r>
          </a:p>
        </p:txBody>
      </p:sp>
    </p:spTree>
    <p:extLst>
      <p:ext uri="{BB962C8B-B14F-4D97-AF65-F5344CB8AC3E}">
        <p14:creationId xmlns:p14="http://schemas.microsoft.com/office/powerpoint/2010/main" val="389400652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F573E-0645-829A-9120-312109378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85656DB-E644-4F82-5275-A1AC1154BECF}"/>
              </a:ext>
            </a:extLst>
          </p:cNvPr>
          <p:cNvSpPr txBox="1">
            <a:spLocks/>
          </p:cNvSpPr>
          <p:nvPr/>
        </p:nvSpPr>
        <p:spPr>
          <a:xfrm>
            <a:off x="877079" y="452334"/>
            <a:ext cx="22337486" cy="1857155"/>
          </a:xfrm>
          <a:prstGeom prst="rect">
            <a:avLst/>
          </a:prstGeom>
        </p:spPr>
        <p:txBody>
          <a:bodyPr l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4800" dirty="0"/>
              <a:t>Key Process Elements - Efficiencies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C4CA54-91A5-5697-23DC-AAE06DFBE284}"/>
              </a:ext>
            </a:extLst>
          </p:cNvPr>
          <p:cNvSpPr/>
          <p:nvPr/>
        </p:nvSpPr>
        <p:spPr>
          <a:xfrm>
            <a:off x="920554" y="2713016"/>
            <a:ext cx="2313376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l" defTabSz="914400" hangingPunct="1">
              <a:buFont typeface="+mj-lt"/>
              <a:buAutoNum type="arabicPeriod"/>
            </a:pPr>
            <a:endParaRPr lang="en-US" sz="4000" u="sng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914400" hangingPunct="1"/>
            <a:r>
              <a:rPr lang="en-US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indent="-742950" algn="l" defTabSz="914400" hangingPunct="1">
              <a:buFont typeface="+mj-lt"/>
              <a:buAutoNum type="arabicPeriod"/>
            </a:pPr>
            <a:r>
              <a:rPr lang="en-US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a comprehensive, </a:t>
            </a:r>
            <a:r>
              <a:rPr lang="en-US" sz="4000" u="sng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integrated, and systemic design for reliability and maintainability</a:t>
            </a:r>
            <a:r>
              <a:rPr lang="en-US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u="sng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n-US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during the design phase </a:t>
            </a:r>
            <a:r>
              <a:rPr lang="en-US" sz="4000" u="sng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 DE operating environment</a:t>
            </a:r>
            <a:r>
              <a:rPr lang="en-US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l" defTabSz="914400" hangingPunct="1">
              <a:lnSpc>
                <a:spcPct val="200000"/>
              </a:lnSpc>
              <a:buFont typeface="+mj-lt"/>
              <a:buAutoNum type="arabicPeriod"/>
            </a:pPr>
            <a:r>
              <a:rPr lang="en-US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 the </a:t>
            </a:r>
            <a:r>
              <a:rPr lang="en-US" sz="4000" i="1" u="sng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relationship</a:t>
            </a:r>
            <a:r>
              <a:rPr lang="en-US" sz="4000" u="sng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between design risk and reliability</a:t>
            </a:r>
            <a:r>
              <a:rPr lang="en-US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742950" indent="-742950" algn="l" defTabSz="914400" hangingPunct="1">
              <a:lnSpc>
                <a:spcPct val="200000"/>
              </a:lnSpc>
              <a:buFont typeface="+mj-lt"/>
              <a:buAutoNum type="arabicPeriod"/>
            </a:pPr>
            <a:r>
              <a:rPr lang="en-US" sz="4000" u="sng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Strategically focus on the design mitigation efforts </a:t>
            </a:r>
            <a:r>
              <a:rPr lang="en-US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high-risk failure modes/mechanisms</a:t>
            </a:r>
            <a:r>
              <a:rPr lang="en-US" sz="4000" i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l" defTabSz="914400" hangingPunct="1">
              <a:lnSpc>
                <a:spcPct val="200000"/>
              </a:lnSpc>
              <a:buFont typeface="+mj-lt"/>
              <a:buAutoNum type="arabicPeriod"/>
            </a:pPr>
            <a:r>
              <a:rPr lang="en-US" sz="4000" u="sng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Leverage Power BI dashboards to summarize findings</a:t>
            </a:r>
            <a:r>
              <a:rPr lang="en-US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facilitate</a:t>
            </a:r>
            <a:r>
              <a:rPr lang="en-US" sz="4000" i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R&amp;M decision-making</a:t>
            </a:r>
            <a:r>
              <a:rPr lang="en-US" sz="4000" i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914400" hangingPunct="1"/>
            <a:endParaRPr lang="en-US" sz="1600" b="1" kern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342900" indent="-342900" algn="l" defTabSz="914400" hangingPunct="1">
              <a:buFont typeface="+mj-lt"/>
              <a:buAutoNum type="arabicPeriod"/>
            </a:pPr>
            <a:endParaRPr lang="en-US" sz="1600" b="1" kern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marL="342900" indent="-342900" algn="l" defTabSz="914400" hangingPunct="1">
              <a:buFont typeface="+mj-lt"/>
              <a:buAutoNum type="arabicPeriod"/>
            </a:pPr>
            <a:endParaRPr lang="en-US" sz="1600" b="1" kern="1200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80998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02857-7A46-A2B9-2D59-22B0E8109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88E967-0409-D501-69B5-D842296D19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7079" y="452334"/>
            <a:ext cx="22337486" cy="1857155"/>
          </a:xfrm>
        </p:spPr>
        <p:txBody>
          <a:bodyPr/>
          <a:lstStyle/>
          <a:p>
            <a:r>
              <a:rPr lang="en-US" sz="4400" dirty="0"/>
              <a:t>Integrated Design for Reliability (DFR) Tasks Mapping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020AD0-1BEF-01D0-3001-DBA24A929350}"/>
              </a:ext>
            </a:extLst>
          </p:cNvPr>
          <p:cNvSpPr/>
          <p:nvPr/>
        </p:nvSpPr>
        <p:spPr>
          <a:xfrm>
            <a:off x="-279989" y="1355382"/>
            <a:ext cx="2494397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+mj-lt"/>
              <a:buAutoNum type="arabicPeriod"/>
            </a:pPr>
            <a:endParaRPr lang="en-US" sz="1600" b="1" u="sng" dirty="0">
              <a:latin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endParaRPr lang="en-US" sz="1600" b="1" u="sng" dirty="0">
              <a:latin typeface="Times New Roman" panose="02020603050405020304" pitchFamily="18" charset="0"/>
            </a:endParaRPr>
          </a:p>
          <a:p>
            <a:r>
              <a:rPr lang="en-US" sz="25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Inter-relationships</a:t>
            </a:r>
            <a:r>
              <a:rPr lang="en-US" sz="2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across principal reliability tasks necessary for proper definition of projected system reliability and its contributing risks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9BE393-751F-5C9E-1431-B1DAEEAF4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22" y="2522892"/>
            <a:ext cx="23186556" cy="1005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6406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D915D-4856-4018-580A-D6B57E2B3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E23A31-10C9-E980-E88B-9C5927B51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810" y="2344043"/>
            <a:ext cx="22334380" cy="104388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8A8854-8D5E-73DE-9357-7AB31465E1B3}"/>
              </a:ext>
            </a:extLst>
          </p:cNvPr>
          <p:cNvSpPr txBox="1"/>
          <p:nvPr/>
        </p:nvSpPr>
        <p:spPr>
          <a:xfrm>
            <a:off x="350297" y="1757914"/>
            <a:ext cx="23760005" cy="477054"/>
          </a:xfrm>
          <a:prstGeom prst="rect">
            <a:avLst/>
          </a:prstGeom>
        </p:spPr>
        <p:txBody>
          <a:bodyPr vert="horz" wrap="square" lIns="45720" tIns="45720" rIns="45720" bIns="45720" rtlCol="0" anchor="ctr" anchorCtr="0">
            <a:spAutoFit/>
          </a:bodyPr>
          <a:lstStyle/>
          <a:p>
            <a:pPr defTabSz="914400" hangingPunct="1"/>
            <a:r>
              <a:rPr lang="en-US" sz="2400" u="sng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u="sng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Inter-relationships </a:t>
            </a:r>
            <a:r>
              <a:rPr lang="en-US" sz="2500" b="1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 principal maintainability tasks necessary for proper definition of projected system maintainability and its contributing risks 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C0EAED8-EEEE-96D4-DF15-C517F4747525}"/>
              </a:ext>
            </a:extLst>
          </p:cNvPr>
          <p:cNvSpPr txBox="1">
            <a:spLocks/>
          </p:cNvSpPr>
          <p:nvPr/>
        </p:nvSpPr>
        <p:spPr>
          <a:xfrm>
            <a:off x="479368" y="400895"/>
            <a:ext cx="22337486" cy="1857155"/>
          </a:xfrm>
          <a:prstGeom prst="rect">
            <a:avLst/>
          </a:prstGeom>
        </p:spPr>
        <p:txBody>
          <a:bodyPr l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 u="none" strike="noStrike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sz="4400" dirty="0"/>
              <a:t>Integrated Design for Maintainability (DFM) Tasks Mapping</a:t>
            </a:r>
          </a:p>
        </p:txBody>
      </p:sp>
    </p:spTree>
    <p:extLst>
      <p:ext uri="{BB962C8B-B14F-4D97-AF65-F5344CB8AC3E}">
        <p14:creationId xmlns:p14="http://schemas.microsoft.com/office/powerpoint/2010/main" val="129911366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5DE22-4754-5628-3945-96AEF5765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6C0B846-2247-DC5E-9A1A-95CFDD6EA292}"/>
              </a:ext>
            </a:extLst>
          </p:cNvPr>
          <p:cNvSpPr/>
          <p:nvPr/>
        </p:nvSpPr>
        <p:spPr>
          <a:xfrm>
            <a:off x="134446" y="305799"/>
            <a:ext cx="1695923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hangingPunct="1"/>
            <a:r>
              <a:rPr lang="en-US" sz="4400" b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R&amp;M Development Tasks - Design Risk Assessment (DFMEA) </a:t>
            </a:r>
            <a:r>
              <a:rPr lang="en-US" sz="4400" b="1" i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Detailed</a:t>
            </a:r>
            <a:r>
              <a:rPr lang="en-US" sz="4400" b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Process (key centerpiece)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65D7A-4173-2E93-BB06-A9AD82DFF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59" y="1996751"/>
            <a:ext cx="23935481" cy="1046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0657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BD958-59D6-30D4-9F97-DBC32C3EF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E0D17-17AC-D09A-04DD-3D3986AB4C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931" y="7926"/>
            <a:ext cx="16400106" cy="185715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Integrated Design for Reliability Tasks – Reliability Component/LRU Level Hardware Prediction Modeling</a:t>
            </a:r>
            <a:endParaRPr lang="en-US" sz="4400" dirty="0"/>
          </a:p>
        </p:txBody>
      </p:sp>
      <p:pic>
        <p:nvPicPr>
          <p:cNvPr id="2" name="Picture 1" descr="Graphical user interface, text, application, email&#10;&#10;AI-generated content may be incorrect.">
            <a:extLst>
              <a:ext uri="{FF2B5EF4-FFF2-40B4-BE49-F238E27FC236}">
                <a16:creationId xmlns:a16="http://schemas.microsoft.com/office/drawing/2014/main" id="{06FFB7D2-1F2C-843F-B24D-9D222B324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696" y="2475165"/>
            <a:ext cx="20400608" cy="102704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A2E857-73BC-9D01-B3FF-76DDC3F43E86}"/>
              </a:ext>
            </a:extLst>
          </p:cNvPr>
          <p:cNvSpPr txBox="1"/>
          <p:nvPr/>
        </p:nvSpPr>
        <p:spPr>
          <a:xfrm>
            <a:off x="350297" y="1757914"/>
            <a:ext cx="23760005" cy="477054"/>
          </a:xfrm>
          <a:prstGeom prst="rect">
            <a:avLst/>
          </a:prstGeom>
        </p:spPr>
        <p:txBody>
          <a:bodyPr vert="horz" wrap="square" lIns="45720" tIns="45720" rIns="45720" bIns="45720" rtlCol="0" anchor="ctr" anchorCtr="0">
            <a:spAutoFit/>
          </a:bodyPr>
          <a:lstStyle/>
          <a:p>
            <a:pPr algn="l" defTabSz="914400" hangingPunct="1"/>
            <a:r>
              <a:rPr lang="en-US" sz="2500" b="1" kern="1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 level failure rate math model encompasses all key influential parameters that affect component failure rate behavior  </a:t>
            </a:r>
          </a:p>
        </p:txBody>
      </p:sp>
    </p:spTree>
    <p:extLst>
      <p:ext uri="{BB962C8B-B14F-4D97-AF65-F5344CB8AC3E}">
        <p14:creationId xmlns:p14="http://schemas.microsoft.com/office/powerpoint/2010/main" val="214227004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FDE55-5982-FC0F-DD71-0402C0F6C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C3713-98CC-3754-01AF-F6F079942E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820" y="238931"/>
            <a:ext cx="15358188" cy="185715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Integrated Design for Reliability (DFR) Tasks –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</a:rPr>
              <a:t>DFMEA to Component Reliability Modeling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28A17A-2669-E59F-55AC-BA481E588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15" y="2500603"/>
            <a:ext cx="24035769" cy="100957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B12672-F904-8DFB-8189-FDE3152D3262}"/>
              </a:ext>
            </a:extLst>
          </p:cNvPr>
          <p:cNvSpPr txBox="1"/>
          <p:nvPr/>
        </p:nvSpPr>
        <p:spPr>
          <a:xfrm>
            <a:off x="377889" y="1968767"/>
            <a:ext cx="23831995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Intra-relationship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DFMEA and HW/SW level reliability prediction model can be linked to provide immediate impact of DFMEA design risk reduction activity to the component level reliability model</a:t>
            </a:r>
          </a:p>
        </p:txBody>
      </p:sp>
    </p:spTree>
    <p:extLst>
      <p:ext uri="{BB962C8B-B14F-4D97-AF65-F5344CB8AC3E}">
        <p14:creationId xmlns:p14="http://schemas.microsoft.com/office/powerpoint/2010/main" val="94222628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56BC00E-7698-4023-B321-0DBD4D845AFF}"/>
</file>

<file path=customXml/itemProps2.xml><?xml version="1.0" encoding="utf-8"?>
<ds:datastoreItem xmlns:ds="http://schemas.openxmlformats.org/officeDocument/2006/customXml" ds:itemID="{A098DB7D-5207-42DC-B8CF-A3E296CE83FD}"/>
</file>

<file path=customXml/itemProps3.xml><?xml version="1.0" encoding="utf-8"?>
<ds:datastoreItem xmlns:ds="http://schemas.openxmlformats.org/officeDocument/2006/customXml" ds:itemID="{2BCEF21B-5D3E-4858-8A73-E3595200A8F6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2299</TotalTime>
  <Words>843</Words>
  <Application>Microsoft Office PowerPoint</Application>
  <PresentationFormat>Custom</PresentationFormat>
  <Paragraphs>81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Helvetica Light</vt:lpstr>
      <vt:lpstr>Helvetica Neue</vt:lpstr>
      <vt:lpstr>Times New Roman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338</cp:revision>
  <dcterms:modified xsi:type="dcterms:W3CDTF">2026-08-08T00:19:09Z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